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828800"/>
            <a:ext cx="94183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6800" b="1">
                <a:solidFill>
                  <a:srgbClr val="D4A853"/>
                </a:solidFill>
                <a:latin typeface="微软雅黑"/>
              </a:defRPr>
            </a:pPr>
            <a:r>
              <a:t>老板如何上AI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3108960"/>
            <a:ext cx="94183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>
                <a:solidFill>
                  <a:srgbClr val="FAFAFF"/>
                </a:solidFill>
                <a:latin typeface="微软雅黑"/>
              </a:defRPr>
            </a:pPr>
            <a:r>
              <a:t>认知脆弱，才是最大的障碍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402336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DADAE2"/>
                </a:solidFill>
                <a:latin typeface="微软雅黑"/>
              </a:defRPr>
            </a:pPr>
            <a:r>
              <a:t>你以为看清了趋势，其实根本没有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566928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8A6E2E"/>
                </a:solidFill>
                <a:latin typeface="微软雅黑"/>
              </a:defRPr>
            </a:pPr>
            <a:r>
              <a:t>龙虾军团 · 影子团队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600" b="1">
                <a:solidFill>
                  <a:srgbClr val="D4A853"/>
                </a:solidFill>
                <a:latin typeface="微软雅黑"/>
              </a:defRPr>
            </a:pPr>
            <a:r>
              <a:t>"老师，我们已经认识到了"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每个老板都这么说，但——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828800"/>
            <a:ext cx="9144000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上AI之前要做大量调研，充分认识到AI是时代趋势、势不可挡</a:t>
            </a:r>
          </a:p>
          <a:p>
            <a:pPr algn="l">
              <a:spcAft>
                <a:spcPts val="600"/>
              </a:spcAft>
              <a:defRPr sz="3200" b="1">
                <a:solidFill>
                  <a:srgbClr val="FAFAFF"/>
                </a:solidFill>
                <a:latin typeface="微软雅黑"/>
              </a:defRPr>
            </a:pPr>
            <a:r>
              <a:t>然后坚定信念，再去做</a:t>
            </a:r>
          </a:p>
          <a:p>
            <a:pPr algn="l">
              <a:spcAft>
                <a:spcPts val="600"/>
              </a:spcAft>
              <a:defRPr sz="10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0">
                <a:solidFill>
                  <a:srgbClr val="DADAE2"/>
                </a:solidFill>
                <a:latin typeface="微软雅黑"/>
              </a:defRPr>
            </a:pPr>
            <a:r>
              <a:t>每次讲到这儿，所有老板都说：</a:t>
            </a:r>
          </a:p>
          <a:p>
            <a:pPr algn="l">
              <a:spcAft>
                <a:spcPts val="600"/>
              </a:spcAft>
              <a:defRPr sz="3000" b="0">
                <a:solidFill>
                  <a:srgbClr val="D4A853"/>
                </a:solidFill>
                <a:latin typeface="微软雅黑"/>
              </a:defRPr>
            </a:pPr>
            <a:r>
              <a:t>"已经认识到了，已经想好了，信念也坚定了"</a:t>
            </a:r>
          </a:p>
          <a:p>
            <a:pPr algn="l">
              <a:spcAft>
                <a:spcPts val="600"/>
              </a:spcAft>
              <a:defRPr sz="10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600" b="1">
                <a:solidFill>
                  <a:srgbClr val="EF4444"/>
                </a:solidFill>
                <a:latin typeface="微软雅黑"/>
              </a:defRPr>
            </a:pPr>
            <a:r>
              <a:t>但实际呢？</a:t>
            </a:r>
          </a:p>
          <a:p>
            <a:pPr algn="l">
              <a:spcAft>
                <a:spcPts val="600"/>
              </a:spcAft>
              <a:defRPr sz="3000" b="1">
                <a:solidFill>
                  <a:srgbClr val="FAFAFF"/>
                </a:solidFill>
                <a:latin typeface="微软雅黑"/>
              </a:defRPr>
            </a:pPr>
            <a:r>
              <a:t>他们口中的"看清趋势""想好要上""信念坚定"</a:t>
            </a:r>
          </a:p>
          <a:p>
            <a:pPr algn="l">
              <a:spcAft>
                <a:spcPts val="600"/>
              </a:spcAft>
              <a:defRPr sz="3200" b="1">
                <a:solidFill>
                  <a:srgbClr val="EF4444"/>
                </a:solidFill>
                <a:latin typeface="微软雅黑"/>
              </a:defRPr>
            </a:pPr>
            <a:r>
              <a:t>都非常脆弱，根本没达到能落地的程度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600" b="1">
                <a:solidFill>
                  <a:srgbClr val="D4A853"/>
                </a:solidFill>
                <a:latin typeface="微软雅黑"/>
              </a:defRPr>
            </a:pPr>
            <a:r>
              <a:t>认知脆弱的三个信号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97280" y="1463040"/>
            <a:ext cx="73152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看到AI一点问题</a:t>
            </a:r>
          </a:p>
          <a:p>
            <a:pPr algn="l">
              <a:spcAft>
                <a:spcPts val="600"/>
              </a:spcAft>
              <a:defRPr sz="3000" b="0">
                <a:solidFill>
                  <a:srgbClr val="D4A853"/>
                </a:solidFill>
                <a:latin typeface="微软雅黑"/>
              </a:defRPr>
            </a:pPr>
            <a:r>
              <a:t>"哎呀这不行那不行"</a:t>
            </a:r>
          </a:p>
          <a:p>
            <a:pPr algn="l">
              <a:spcAft>
                <a:spcPts val="600"/>
              </a:spcAft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一遇到小问题就否定全部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3108960"/>
            <a:ext cx="73152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听到员工抱怨</a:t>
            </a:r>
          </a:p>
          <a:p>
            <a:pPr algn="l">
              <a:spcAft>
                <a:spcPts val="600"/>
              </a:spcAft>
              <a:defRPr sz="3000" b="0">
                <a:solidFill>
                  <a:srgbClr val="D4A853"/>
                </a:solidFill>
                <a:latin typeface="微软雅黑"/>
              </a:defRPr>
            </a:pPr>
            <a:r>
              <a:t>"再等等看，再观望一下"</a:t>
            </a:r>
          </a:p>
          <a:p>
            <a:pPr algn="l">
              <a:spcAft>
                <a:spcPts val="600"/>
              </a:spcAft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别人的情绪轻易动摇你的判断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4754880"/>
            <a:ext cx="73152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结果没达预期</a:t>
            </a:r>
          </a:p>
          <a:p>
            <a:pPr algn="l">
              <a:spcAft>
                <a:spcPts val="600"/>
              </a:spcAft>
              <a:defRPr sz="3000" b="0">
                <a:solidFill>
                  <a:srgbClr val="D4A853"/>
                </a:solidFill>
                <a:latin typeface="微软雅黑"/>
              </a:defRPr>
            </a:pPr>
            <a:r>
              <a:t>"AI能力不行，还没成熟"</a:t>
            </a:r>
          </a:p>
          <a:p>
            <a:pPr algn="l">
              <a:spcAft>
                <a:spcPts val="600"/>
              </a:spcAft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把使用问题归咎为工具问题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01200" y="1828800"/>
            <a:ext cx="210312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>
                <a:solidFill>
                  <a:srgbClr val="EF4444"/>
                </a:solidFill>
                <a:latin typeface="微软雅黑"/>
              </a:defRPr>
            </a:pPr>
            <a:r>
              <a:t>本质</a:t>
            </a:r>
            <a:br/>
            <a:r>
              <a:t>认知没到位</a:t>
            </a:r>
            <a:br/>
            <a:r>
              <a:t>信念没到位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800" b="1">
                <a:solidFill>
                  <a:srgbClr val="D4A853"/>
                </a:solidFill>
                <a:latin typeface="微软雅黑"/>
              </a:defRPr>
            </a:pPr>
            <a:r>
              <a:t>AI的能力已超过 99% 的人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AFAFF"/>
                </a:solidFill>
                <a:latin typeface="微软雅黑"/>
              </a:defRPr>
            </a:pPr>
            <a:r>
              <a:t>你觉得AI不行，99%不是AI的问题——是你使用AI的能力有问题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011680"/>
            <a:ext cx="91440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000" b="1">
                <a:solidFill>
                  <a:srgbClr val="FAFAFF"/>
                </a:solidFill>
                <a:latin typeface="微软雅黑"/>
              </a:defRPr>
            </a:pPr>
            <a:r>
              <a:t>OpenAI GPT-4 在多项测试中已超越 90%+ 人类考生</a:t>
            </a:r>
          </a:p>
          <a:p>
            <a:pPr algn="l">
              <a:spcAft>
                <a:spcPts val="600"/>
              </a:spcAft>
              <a:defRPr sz="8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000" b="0">
                <a:solidFill>
                  <a:srgbClr val="DADAE2"/>
                </a:solidFill>
                <a:latin typeface="微软雅黑"/>
              </a:defRPr>
            </a:pPr>
            <a:r>
              <a:t>但同样的工具——</a:t>
            </a:r>
          </a:p>
          <a:p>
            <a:pPr algn="l">
              <a:spcAft>
                <a:spcPts val="600"/>
              </a:spcAft>
              <a:defRPr sz="3400" b="1">
                <a:solidFill>
                  <a:srgbClr val="22C55E"/>
                </a:solidFill>
                <a:latin typeface="微软雅黑"/>
              </a:defRPr>
            </a:pPr>
            <a:r>
              <a:t>有人用它做出来千万级的生意</a:t>
            </a:r>
          </a:p>
          <a:p>
            <a:pPr algn="l">
              <a:spcAft>
                <a:spcPts val="600"/>
              </a:spcAft>
              <a:defRPr sz="3400" b="1">
                <a:solidFill>
                  <a:srgbClr val="EF4444"/>
                </a:solidFill>
                <a:latin typeface="微软雅黑"/>
              </a:defRPr>
            </a:pPr>
            <a:r>
              <a:t>有人用它写个朋友圈都觉得不好用</a:t>
            </a:r>
          </a:p>
          <a:p>
            <a:pPr algn="l">
              <a:spcAft>
                <a:spcPts val="600"/>
              </a:spcAft>
              <a:defRPr sz="10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600" b="1">
                <a:solidFill>
                  <a:srgbClr val="D4A853"/>
                </a:solidFill>
                <a:latin typeface="微软雅黑"/>
              </a:defRPr>
            </a:pPr>
            <a:r>
              <a:t>差别在工具吗？</a:t>
            </a:r>
          </a:p>
          <a:p>
            <a:pPr algn="l">
              <a:spcAft>
                <a:spcPts val="600"/>
              </a:spcAft>
              <a:defRPr sz="3800" b="1">
                <a:solidFill>
                  <a:srgbClr val="FAFAFF"/>
                </a:solidFill>
                <a:latin typeface="微软雅黑"/>
              </a:defRPr>
            </a:pPr>
            <a:r>
              <a:t>差别在谁在用、怎么用</a:t>
            </a:r>
          </a:p>
          <a:p>
            <a:pPr algn="l">
              <a:spcAft>
                <a:spcPts val="600"/>
              </a:spcAft>
              <a:defRPr sz="10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3200" b="1">
                <a:solidFill>
                  <a:srgbClr val="D4A853"/>
                </a:solidFill>
                <a:latin typeface="微软雅黑"/>
              </a:defRPr>
            </a:pPr>
            <a:r>
              <a:t>使用AI的能力，来自你对AI的认知和信念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600" b="1">
                <a:solidFill>
                  <a:srgbClr val="D4A853"/>
                </a:solidFill>
                <a:latin typeface="微软雅黑"/>
              </a:defRPr>
            </a:pPr>
            <a:r>
              <a:t>顶级赛车挂不上挡，你说"车不行"？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645920"/>
            <a:ext cx="9144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你用一辆顶级赛车去跑赛道</a:t>
            </a:r>
          </a:p>
          <a:p>
            <a:pPr algn="l">
              <a:spcAft>
                <a:spcPts val="600"/>
              </a:spcAft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连挂挡都没挂明白，跑输了</a:t>
            </a:r>
          </a:p>
          <a:p>
            <a:pPr algn="l">
              <a:spcAft>
                <a:spcPts val="600"/>
              </a:spcAft>
              <a:defRPr sz="3400" b="1">
                <a:solidFill>
                  <a:srgbClr val="FAFAFF"/>
                </a:solidFill>
                <a:latin typeface="微软雅黑"/>
              </a:defRPr>
            </a:pPr>
            <a:r>
              <a:t>然后你说"这车不行"</a:t>
            </a:r>
          </a:p>
          <a:p>
            <a:pPr algn="l">
              <a:spcAft>
                <a:spcPts val="600"/>
              </a:spcAft>
              <a:defRPr sz="1000" b="0">
                <a:solidFill>
                  <a:srgbClr val="FAFAFF"/>
                </a:solidFill>
                <a:latin typeface="微软雅黑"/>
              </a:defRPr>
            </a:pPr>
          </a:p>
          <a:p>
            <a:pPr algn="l">
              <a:spcAft>
                <a:spcPts val="600"/>
              </a:spcAft>
              <a:defRPr sz="4000" b="1">
                <a:solidFill>
                  <a:srgbClr val="EF4444"/>
                </a:solidFill>
                <a:latin typeface="微软雅黑"/>
              </a:defRPr>
            </a:pPr>
            <a:r>
              <a:t>问题是车不行吗？是你不行。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4114800"/>
            <a:ext cx="9144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  <a:defRPr sz="3600" b="1">
                <a:solidFill>
                  <a:srgbClr val="D4A853"/>
                </a:solidFill>
                <a:latin typeface="微软雅黑"/>
              </a:defRPr>
            </a:pPr>
            <a:r>
              <a:t>AI也是一样</a:t>
            </a:r>
          </a:p>
          <a:p>
            <a:pPr algn="l">
              <a:spcAft>
                <a:spcPts val="600"/>
              </a:spcAft>
              <a:defRPr sz="3600" b="1">
                <a:solidFill>
                  <a:srgbClr val="FAFAFF"/>
                </a:solidFill>
                <a:latin typeface="微软雅黑"/>
              </a:defRPr>
            </a:pPr>
            <a:r>
              <a:t>工具已经很强了</a:t>
            </a:r>
          </a:p>
          <a:p>
            <a:pPr algn="l">
              <a:spcAft>
                <a:spcPts val="600"/>
              </a:spcAft>
              <a:defRPr sz="3600" b="1">
                <a:solidFill>
                  <a:srgbClr val="FAFAFF"/>
                </a:solidFill>
                <a:latin typeface="微软雅黑"/>
              </a:defRPr>
            </a:pPr>
            <a:r>
              <a:t>关键在于你会不会用它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828800"/>
            <a:ext cx="94183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>
                <a:solidFill>
                  <a:srgbClr val="D4A853"/>
                </a:solidFill>
                <a:latin typeface="微软雅黑"/>
              </a:defRPr>
            </a:pPr>
            <a:r>
              <a:t>AI的能力已经够用了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926080"/>
            <a:ext cx="94183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0">
                <a:solidFill>
                  <a:srgbClr val="DADAE2"/>
                </a:solidFill>
                <a:latin typeface="微软雅黑"/>
              </a:defRPr>
            </a:pPr>
            <a:r>
              <a:t>不够用的是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3657600"/>
            <a:ext cx="94183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>
                <a:solidFill>
                  <a:srgbClr val="EF4444"/>
                </a:solidFill>
                <a:latin typeface="微软雅黑"/>
              </a:defRPr>
            </a:pPr>
            <a:r>
              <a:t>老板的认知和信念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5029200"/>
            <a:ext cx="85039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DADAE2"/>
                </a:solidFill>
                <a:latin typeface="微软雅黑"/>
              </a:defRPr>
            </a:pPr>
            <a:r>
              <a:t>不是嘴上说说的那种，是实实在在的认知和信念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1097280"/>
            <a:ext cx="94183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D4A853"/>
                </a:solidFill>
                <a:latin typeface="微软雅黑"/>
              </a:defRPr>
            </a:pPr>
            <a:r>
              <a:t>想搭建公司上AI的底层框架？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011680"/>
            <a:ext cx="94183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0">
                <a:solidFill>
                  <a:srgbClr val="DADAE2"/>
                </a:solidFill>
                <a:latin typeface="微软雅黑"/>
              </a:defRPr>
            </a:pPr>
            <a:r>
              <a:t>看我们如何为每个员工配置替身，保护各岗位AI资产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3017520"/>
            <a:ext cx="3931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D4A853"/>
                </a:solidFill>
                <a:latin typeface="微软雅黑"/>
              </a:defRPr>
            </a:pPr>
            <a:r>
              <a:t>💬  评论区留下你的行业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420624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0">
                <a:solidFill>
                  <a:srgbClr val="FAFAFF"/>
                </a:solidFill>
                <a:latin typeface="微软雅黑"/>
              </a:defRPr>
            </a:pPr>
            <a:r>
              <a:t>关注我，一起搭企业 AI 落地框架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5669280"/>
            <a:ext cx="9418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8A6E2E"/>
                </a:solidFill>
                <a:latin typeface="微软雅黑"/>
              </a:defRPr>
            </a:pPr>
            <a:r>
              <a:t>龙虾军团 · 影子团队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